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1" r:id="rId4"/>
    <p:sldId id="301" r:id="rId5"/>
    <p:sldId id="284" r:id="rId6"/>
    <p:sldId id="286" r:id="rId7"/>
    <p:sldId id="285" r:id="rId8"/>
    <p:sldId id="257" r:id="rId9"/>
    <p:sldId id="293" r:id="rId10"/>
    <p:sldId id="263" r:id="rId11"/>
    <p:sldId id="294" r:id="rId12"/>
    <p:sldId id="259" r:id="rId13"/>
    <p:sldId id="260" r:id="rId14"/>
    <p:sldId id="291" r:id="rId15"/>
    <p:sldId id="264" r:id="rId16"/>
    <p:sldId id="269" r:id="rId17"/>
    <p:sldId id="299" r:id="rId18"/>
    <p:sldId id="270" r:id="rId19"/>
    <p:sldId id="265" r:id="rId20"/>
    <p:sldId id="297" r:id="rId21"/>
    <p:sldId id="266" r:id="rId22"/>
    <p:sldId id="296" r:id="rId23"/>
    <p:sldId id="267" r:id="rId24"/>
    <p:sldId id="281" r:id="rId25"/>
    <p:sldId id="298" r:id="rId26"/>
    <p:sldId id="300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876" autoAdjust="0"/>
  </p:normalViewPr>
  <p:slideViewPr>
    <p:cSldViewPr>
      <p:cViewPr varScale="1">
        <p:scale>
          <a:sx n="133" d="100"/>
          <a:sy n="13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1849-4BC5-4DC5-B257-0187165045C7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91C8-B1E1-470E-B9BC-7E0DF44EB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59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91C8-B1E1-470E-B9BC-7E0DF44EBB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3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14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36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4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16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8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1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7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25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30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3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385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54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30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157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81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245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75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18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88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53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57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9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09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Rtipnis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578"/>
            <a:ext cx="3972524" cy="228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8545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7858" y="228600"/>
            <a:ext cx="26913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Matthew O. Ward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Professor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Computer Science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WPI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data and information visualization, visual analytics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Selected Publications: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Matthew </a:t>
            </a:r>
            <a:r>
              <a:rPr lang="en-US" dirty="0">
                <a:solidFill>
                  <a:schemeClr val="bg1"/>
                </a:solidFill>
              </a:rPr>
              <a:t>O. Ward, "</a:t>
            </a:r>
            <a:r>
              <a:rPr lang="en-US" b="1" dirty="0" err="1">
                <a:solidFill>
                  <a:schemeClr val="bg1"/>
                </a:solidFill>
              </a:rPr>
              <a:t>XmdvTool</a:t>
            </a:r>
            <a:r>
              <a:rPr lang="en-US" b="1" dirty="0">
                <a:solidFill>
                  <a:schemeClr val="bg1"/>
                </a:solidFill>
              </a:rPr>
              <a:t>: Integrating Multiple Methods for Visualizing Multivariate Data</a:t>
            </a:r>
            <a:r>
              <a:rPr lang="en-US" dirty="0" smtClean="0">
                <a:solidFill>
                  <a:schemeClr val="bg1"/>
                </a:solidFill>
              </a:rPr>
              <a:t>", </a:t>
            </a:r>
            <a:r>
              <a:rPr lang="en-US" dirty="0">
                <a:solidFill>
                  <a:schemeClr val="bg1"/>
                </a:solidFill>
              </a:rPr>
              <a:t>IEEE Visualization 1994 Proceedings, October 1994, pp 326-333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Ying-Huey </a:t>
            </a:r>
            <a:r>
              <a:rPr lang="en-US" dirty="0" err="1">
                <a:solidFill>
                  <a:schemeClr val="bg1"/>
                </a:solidFill>
              </a:rPr>
              <a:t>Fua</a:t>
            </a:r>
            <a:r>
              <a:rPr lang="en-US" dirty="0">
                <a:solidFill>
                  <a:schemeClr val="bg1"/>
                </a:solidFill>
              </a:rPr>
              <a:t>, Matthew O. Ward, and </a:t>
            </a:r>
            <a:r>
              <a:rPr lang="en-US" dirty="0" err="1">
                <a:solidFill>
                  <a:schemeClr val="bg1"/>
                </a:solidFill>
              </a:rPr>
              <a:t>Elke</a:t>
            </a:r>
            <a:r>
              <a:rPr lang="en-US" dirty="0">
                <a:solidFill>
                  <a:schemeClr val="bg1"/>
                </a:solidFill>
              </a:rPr>
              <a:t> A. </a:t>
            </a:r>
            <a:r>
              <a:rPr lang="en-US" dirty="0" err="1">
                <a:solidFill>
                  <a:schemeClr val="bg1"/>
                </a:solidFill>
              </a:rPr>
              <a:t>Rundensteiner</a:t>
            </a:r>
            <a:r>
              <a:rPr lang="en-US" dirty="0">
                <a:solidFill>
                  <a:schemeClr val="bg1"/>
                </a:solidFill>
              </a:rPr>
              <a:t>, "</a:t>
            </a:r>
            <a:r>
              <a:rPr lang="en-US" b="1" dirty="0">
                <a:solidFill>
                  <a:schemeClr val="bg1"/>
                </a:solidFill>
              </a:rPr>
              <a:t>Hierarchical parallel coordinates for exploration of large datasets</a:t>
            </a:r>
            <a:r>
              <a:rPr lang="en-US" dirty="0" smtClean="0">
                <a:solidFill>
                  <a:schemeClr val="bg1"/>
                </a:solidFill>
              </a:rPr>
              <a:t>", </a:t>
            </a:r>
            <a:r>
              <a:rPr lang="en-US" dirty="0">
                <a:solidFill>
                  <a:schemeClr val="bg1"/>
                </a:solidFill>
              </a:rPr>
              <a:t>IEEE Visualization Conference 1999: celebrating ten years, October 1999, pp 43-50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Jeffrey LeBlanc, Matthew O. Ward, and Norman </a:t>
            </a:r>
            <a:r>
              <a:rPr lang="en-US" dirty="0" err="1">
                <a:solidFill>
                  <a:schemeClr val="bg1"/>
                </a:solidFill>
              </a:rPr>
              <a:t>Wittels</a:t>
            </a:r>
            <a:r>
              <a:rPr lang="en-US" dirty="0">
                <a:solidFill>
                  <a:schemeClr val="bg1"/>
                </a:solidFill>
              </a:rPr>
              <a:t>, "</a:t>
            </a:r>
            <a:r>
              <a:rPr lang="en-US" b="1" dirty="0">
                <a:solidFill>
                  <a:schemeClr val="bg1"/>
                </a:solidFill>
              </a:rPr>
              <a:t>Exploring n-dimensional databases</a:t>
            </a:r>
            <a:r>
              <a:rPr lang="en-US" dirty="0" smtClean="0">
                <a:solidFill>
                  <a:schemeClr val="bg1"/>
                </a:solidFill>
              </a:rPr>
              <a:t>", </a:t>
            </a:r>
            <a:r>
              <a:rPr lang="en-US" dirty="0">
                <a:solidFill>
                  <a:schemeClr val="bg1"/>
                </a:solidFill>
              </a:rPr>
              <a:t>IEEE Visualization 1990 Proceedings, October 1990, pp 230-237.</a:t>
            </a:r>
          </a:p>
        </p:txBody>
      </p:sp>
    </p:spTree>
    <p:extLst>
      <p:ext uri="{BB962C8B-B14F-4D97-AF65-F5344CB8AC3E}">
        <p14:creationId xmlns:p14="http://schemas.microsoft.com/office/powerpoint/2010/main" xmlns="" val="1526025496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iyuzhao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4"/>
          <a:stretch/>
        </p:blipFill>
        <p:spPr bwMode="auto">
          <a:xfrm>
            <a:off x="4114800" y="1143000"/>
            <a:ext cx="5029199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8" y="1113099"/>
            <a:ext cx="3657602" cy="57150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dimensions</a:t>
            </a:r>
            <a:endParaRPr lang="en-U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hierarchical displays</a:t>
            </a:r>
          </a:p>
          <a:p>
            <a:pPr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backend with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minmax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encoding</a:t>
            </a:r>
          </a:p>
          <a:p>
            <a:pPr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 caching and adaptive prefetching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alt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Hierarchical Dimension Reduction</a:t>
            </a:r>
            <a:endParaRPr lang="en-US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34779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aiyuzhao\Desktop\xmdv\New folder\Capture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3" r="12004"/>
          <a:stretch/>
        </p:blipFill>
        <p:spPr bwMode="auto">
          <a:xfrm>
            <a:off x="3581400" y="1630039"/>
            <a:ext cx="5486400" cy="40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Linked </a:t>
            </a:r>
            <a:r>
              <a:rPr lang="en-US" dirty="0">
                <a:solidFill>
                  <a:schemeClr val="bg1"/>
                </a:solidFill>
              </a:rPr>
              <a:t>N-dimensional </a:t>
            </a:r>
            <a:r>
              <a:rPr lang="en-US" dirty="0" smtClean="0">
                <a:solidFill>
                  <a:schemeClr val="bg1"/>
                </a:solidFill>
              </a:rPr>
              <a:t>brushing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Query range specification</a:t>
            </a:r>
          </a:p>
          <a:p>
            <a:r>
              <a:rPr lang="en-US" dirty="0">
                <a:solidFill>
                  <a:schemeClr val="bg1"/>
                </a:solidFill>
              </a:rPr>
              <a:t>Dimension </a:t>
            </a:r>
            <a:r>
              <a:rPr lang="en-US" dirty="0" smtClean="0">
                <a:solidFill>
                  <a:schemeClr val="bg1"/>
                </a:solidFill>
              </a:rPr>
              <a:t>distortion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Manual pixel reordering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 Oriented Display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359250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Managing Discoveries in Visual Analytics(IIS-0812027)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$477,849.00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Di Yang,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Matthew Ward. "Summarization and matching of density-based clusters in streaming environments," </a:t>
            </a:r>
            <a:r>
              <a:rPr lang="en-US" sz="1600" i="1" dirty="0">
                <a:solidFill>
                  <a:schemeClr val="bg1"/>
                </a:solidFill>
              </a:rPr>
              <a:t>PVLDB</a:t>
            </a:r>
            <a:r>
              <a:rPr lang="en-US" sz="1600" dirty="0">
                <a:solidFill>
                  <a:schemeClr val="bg1"/>
                </a:solidFill>
              </a:rPr>
              <a:t>, v.5, 2012, p. 121.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Di Yang, </a:t>
            </a:r>
            <a:r>
              <a:rPr lang="en-US" sz="1600" dirty="0" err="1">
                <a:solidFill>
                  <a:schemeClr val="bg1"/>
                </a:solidFill>
              </a:rPr>
              <a:t>Avani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Shastri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Matthew O. Ward:. "An optimal strategy for monitoring top-k queries in streaming windows," </a:t>
            </a:r>
            <a:r>
              <a:rPr lang="en-US" sz="1600" i="1" dirty="0">
                <a:solidFill>
                  <a:schemeClr val="bg1"/>
                </a:solidFill>
              </a:rPr>
              <a:t>EDBT</a:t>
            </a:r>
            <a:r>
              <a:rPr lang="en-US" sz="1600" dirty="0">
                <a:solidFill>
                  <a:schemeClr val="bg1"/>
                </a:solidFill>
              </a:rPr>
              <a:t>, v.1, 2011, p. 57.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Zhenyu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Guo</a:t>
            </a:r>
            <a:r>
              <a:rPr lang="en-US" sz="1600" dirty="0">
                <a:solidFill>
                  <a:schemeClr val="bg1"/>
                </a:solidFill>
              </a:rPr>
              <a:t>, Matthew Ward,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Carolina Ruiz. "Evaluation of a </a:t>
            </a:r>
            <a:r>
              <a:rPr lang="en-US" sz="1600" dirty="0" err="1">
                <a:solidFill>
                  <a:schemeClr val="bg1"/>
                </a:solidFill>
              </a:rPr>
              <a:t>pointwise</a:t>
            </a:r>
            <a:r>
              <a:rPr lang="en-US" sz="1600" dirty="0">
                <a:solidFill>
                  <a:schemeClr val="bg1"/>
                </a:solidFill>
              </a:rPr>
              <a:t> local visual exploration method," </a:t>
            </a:r>
            <a:r>
              <a:rPr lang="en-US" sz="1600" i="1" dirty="0">
                <a:solidFill>
                  <a:schemeClr val="bg1"/>
                </a:solidFill>
              </a:rPr>
              <a:t>Tsinghua Science and Technology</a:t>
            </a:r>
            <a:r>
              <a:rPr lang="en-US" sz="1600" dirty="0">
                <a:solidFill>
                  <a:schemeClr val="bg1"/>
                </a:solidFill>
              </a:rPr>
              <a:t>, v.17, 2012.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D. Yang, Z. </a:t>
            </a:r>
            <a:r>
              <a:rPr lang="en-US" sz="1600" dirty="0" err="1">
                <a:solidFill>
                  <a:schemeClr val="bg1"/>
                </a:solidFill>
              </a:rPr>
              <a:t>Xie</a:t>
            </a:r>
            <a:r>
              <a:rPr lang="en-US" sz="1600" dirty="0">
                <a:solidFill>
                  <a:schemeClr val="bg1"/>
                </a:solidFill>
              </a:rPr>
              <a:t>, E.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M. Ward. "Managing discoveries in the visual analytics process," </a:t>
            </a:r>
            <a:r>
              <a:rPr lang="en-US" sz="1600" i="1" dirty="0">
                <a:solidFill>
                  <a:schemeClr val="bg1"/>
                </a:solidFill>
              </a:rPr>
              <a:t>ACM SIGKDD Explorations (special issue on Visual Analytics)</a:t>
            </a:r>
            <a:r>
              <a:rPr lang="en-US" sz="1600" dirty="0">
                <a:solidFill>
                  <a:schemeClr val="bg1"/>
                </a:solidFill>
              </a:rPr>
              <a:t>, v.9, 2007, p. 22.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Di Yang,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Matthew O. Ward. "Analysis Guided Visual Exploration to Multivariate Data," </a:t>
            </a:r>
            <a:r>
              <a:rPr lang="en-US" sz="1600" i="1" dirty="0">
                <a:solidFill>
                  <a:schemeClr val="bg1"/>
                </a:solidFill>
              </a:rPr>
              <a:t>IEEE Symposium on Visual Analytics, Science and Technology</a:t>
            </a:r>
            <a:r>
              <a:rPr lang="en-US" sz="1600" dirty="0">
                <a:solidFill>
                  <a:schemeClr val="bg1"/>
                </a:solidFill>
              </a:rPr>
              <a:t>, 2007, p. 1.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… (More)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3441052567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Cluster extend representation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Cluster structure comparison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Efficient space usage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Interactive with other views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targlyph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Display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kaiyuzhao\Desktop\xmdv\New folder\Capture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9" b="20189"/>
          <a:stretch/>
        </p:blipFill>
        <p:spPr bwMode="auto">
          <a:xfrm>
            <a:off x="4343400" y="1828800"/>
            <a:ext cx="4364137" cy="41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172661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438400"/>
            <a:ext cx="3962400" cy="3687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Shape evolution representation for trends and anomalies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Starglyph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95115"/>
            <a:ext cx="4440336" cy="38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953618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Managing Discoveries in Visual Analytics(IIS-0812027)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$477,849.00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Di Yang,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Matthew Ward. "Summarization and matching of density-based clusters in streaming environments," </a:t>
            </a:r>
            <a:r>
              <a:rPr lang="en-US" sz="1600" i="1" dirty="0">
                <a:solidFill>
                  <a:schemeClr val="bg1"/>
                </a:solidFill>
              </a:rPr>
              <a:t>PVLDB</a:t>
            </a:r>
            <a:r>
              <a:rPr lang="en-US" sz="1600" dirty="0">
                <a:solidFill>
                  <a:schemeClr val="bg1"/>
                </a:solidFill>
              </a:rPr>
              <a:t>, v.5, 2012, p. 121.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Di Yang, </a:t>
            </a:r>
            <a:r>
              <a:rPr lang="en-US" sz="1600" dirty="0" err="1">
                <a:solidFill>
                  <a:schemeClr val="bg1"/>
                </a:solidFill>
              </a:rPr>
              <a:t>Avani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Shastri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Matthew O. Ward:. "An optimal strategy for monitoring top-k queries in streaming windows," </a:t>
            </a:r>
            <a:r>
              <a:rPr lang="en-US" sz="1600" i="1" dirty="0">
                <a:solidFill>
                  <a:schemeClr val="bg1"/>
                </a:solidFill>
              </a:rPr>
              <a:t>EDBT</a:t>
            </a:r>
            <a:r>
              <a:rPr lang="en-US" sz="1600" dirty="0">
                <a:solidFill>
                  <a:schemeClr val="bg1"/>
                </a:solidFill>
              </a:rPr>
              <a:t>, v.1, 2011, p. 57.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Zhenyu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Guo</a:t>
            </a:r>
            <a:r>
              <a:rPr lang="en-US" sz="1600" dirty="0">
                <a:solidFill>
                  <a:schemeClr val="bg1"/>
                </a:solidFill>
              </a:rPr>
              <a:t>, Matthew Ward,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Carolina Ruiz. "Evaluation of a </a:t>
            </a:r>
            <a:r>
              <a:rPr lang="en-US" sz="1600" dirty="0" err="1">
                <a:solidFill>
                  <a:schemeClr val="bg1"/>
                </a:solidFill>
              </a:rPr>
              <a:t>pointwise</a:t>
            </a:r>
            <a:r>
              <a:rPr lang="en-US" sz="1600" dirty="0">
                <a:solidFill>
                  <a:schemeClr val="bg1"/>
                </a:solidFill>
              </a:rPr>
              <a:t> local visual exploration method," </a:t>
            </a:r>
            <a:r>
              <a:rPr lang="en-US" sz="1600" i="1" dirty="0">
                <a:solidFill>
                  <a:schemeClr val="bg1"/>
                </a:solidFill>
              </a:rPr>
              <a:t>Tsinghua Science and Technology</a:t>
            </a:r>
            <a:r>
              <a:rPr lang="en-US" sz="1600" dirty="0">
                <a:solidFill>
                  <a:schemeClr val="bg1"/>
                </a:solidFill>
              </a:rPr>
              <a:t>, v.17, 2012.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D. Yang, Z. </a:t>
            </a:r>
            <a:r>
              <a:rPr lang="en-US" sz="1600" dirty="0" err="1">
                <a:solidFill>
                  <a:schemeClr val="bg1"/>
                </a:solidFill>
              </a:rPr>
              <a:t>Xie</a:t>
            </a:r>
            <a:r>
              <a:rPr lang="en-US" sz="1600" dirty="0">
                <a:solidFill>
                  <a:schemeClr val="bg1"/>
                </a:solidFill>
              </a:rPr>
              <a:t>, E.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M. Ward. "Managing discoveries in the visual analytics process," </a:t>
            </a:r>
            <a:r>
              <a:rPr lang="en-US" sz="1600" i="1" dirty="0">
                <a:solidFill>
                  <a:schemeClr val="bg1"/>
                </a:solidFill>
              </a:rPr>
              <a:t>ACM SIGKDD Explorations (special issue on Visual Analytics)</a:t>
            </a:r>
            <a:r>
              <a:rPr lang="en-US" sz="1600" dirty="0">
                <a:solidFill>
                  <a:schemeClr val="bg1"/>
                </a:solidFill>
              </a:rPr>
              <a:t>, v.9, 2007, p. 22.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Di Yang,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Matthew O. Ward. "Analysis Guided Visual Exploration to Multivariate Data," </a:t>
            </a:r>
            <a:r>
              <a:rPr lang="en-US" sz="1600" i="1" dirty="0">
                <a:solidFill>
                  <a:schemeClr val="bg1"/>
                </a:solidFill>
              </a:rPr>
              <a:t>IEEE Symposium on Visual Analytics, Science and Technology</a:t>
            </a:r>
            <a:r>
              <a:rPr lang="en-US" sz="1600" dirty="0">
                <a:solidFill>
                  <a:schemeClr val="bg1"/>
                </a:solidFill>
              </a:rPr>
              <a:t>, 2007, p. 1.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… (More)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116957659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3276600" cy="3611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visualization for each 2D projection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240271" cy="48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Hiearchical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 Plot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09696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multiple views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relation rendering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interpretability optimization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range selection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Scatterplot Matrices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kaiyuzhao\Desktop\xmdv\New folder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240" y="1878336"/>
            <a:ext cx="4455160" cy="3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70744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Order, Spacing, and Clustering in Visual Exploration of Large Scale Data(IIS-0119276)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$640,320.00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317597485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133600"/>
            <a:ext cx="4419600" cy="3992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tree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 representation for level-of-detail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 adjustment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Approximation of hierarchical tree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Based Brushing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9004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4219839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Interactive Data Visualization: Foundations, Techniques, and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775" y="1600200"/>
            <a:ext cx="3857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63213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Quality Space Visualization (IIS-0414380)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$384,000.00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Jing Yang. "A General Framework for Multi-Resolution Visualization," </a:t>
            </a:r>
            <a:r>
              <a:rPr lang="en-US" sz="1600" i="1" dirty="0">
                <a:solidFill>
                  <a:schemeClr val="bg1"/>
                </a:solidFill>
              </a:rPr>
              <a:t>dissertation, WPI, April 2005, etd-050505-113345</a:t>
            </a:r>
            <a:r>
              <a:rPr lang="en-US" sz="1600" dirty="0">
                <a:solidFill>
                  <a:schemeClr val="bg1"/>
                </a:solidFill>
              </a:rPr>
              <a:t>, 2005,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Shiping</a:t>
            </a:r>
            <a:r>
              <a:rPr lang="en-US" sz="1600" dirty="0">
                <a:solidFill>
                  <a:schemeClr val="bg1"/>
                </a:solidFill>
              </a:rPr>
              <a:t> Huang. "Exploratory Visualization of Data with Variable Quality," </a:t>
            </a:r>
            <a:r>
              <a:rPr lang="en-US" sz="1600" i="1" dirty="0">
                <a:solidFill>
                  <a:schemeClr val="bg1"/>
                </a:solidFill>
              </a:rPr>
              <a:t>MS Thesis, Worcester Polytechnic Institute Computer Science Department</a:t>
            </a:r>
            <a:r>
              <a:rPr lang="en-US" sz="1600" dirty="0">
                <a:solidFill>
                  <a:schemeClr val="bg1"/>
                </a:solidFill>
              </a:rPr>
              <a:t>, 2005,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Qingguang</a:t>
            </a:r>
            <a:r>
              <a:rPr lang="en-US" sz="1600" dirty="0">
                <a:solidFill>
                  <a:schemeClr val="bg1"/>
                </a:solidFill>
              </a:rPr>
              <a:t> Cui. "Measuring Data Abstraction Quality in </a:t>
            </a:r>
            <a:r>
              <a:rPr lang="en-US" sz="1600" dirty="0" err="1">
                <a:solidFill>
                  <a:schemeClr val="bg1"/>
                </a:solidFill>
              </a:rPr>
              <a:t>Multiresolution</a:t>
            </a:r>
            <a:r>
              <a:rPr lang="en-US" sz="1600" dirty="0">
                <a:solidFill>
                  <a:schemeClr val="bg1"/>
                </a:solidFill>
              </a:rPr>
              <a:t> Visualizations," </a:t>
            </a:r>
            <a:r>
              <a:rPr lang="en-US" sz="1600" i="1" dirty="0">
                <a:solidFill>
                  <a:schemeClr val="bg1"/>
                </a:solidFill>
              </a:rPr>
              <a:t>M.S. Thesis, Worcester Polytechnic Institute, Computer Science Department</a:t>
            </a:r>
            <a:r>
              <a:rPr lang="en-US" sz="1600" dirty="0">
                <a:solidFill>
                  <a:schemeClr val="bg1"/>
                </a:solidFill>
              </a:rPr>
              <a:t>, 2007,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Wei Peng. "Clutter-Based Dimension Reordering in Multi-Dimensional Data Visualization," </a:t>
            </a:r>
            <a:r>
              <a:rPr lang="en-US" sz="1600" i="1" dirty="0">
                <a:solidFill>
                  <a:schemeClr val="bg1"/>
                </a:solidFill>
              </a:rPr>
              <a:t>M.S. Thesis, Worcester Polytechnic Institute Computer Science Department</a:t>
            </a:r>
            <a:r>
              <a:rPr lang="en-US" sz="1600" dirty="0">
                <a:solidFill>
                  <a:schemeClr val="bg1"/>
                </a:solidFill>
              </a:rPr>
              <a:t>, 2005,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Qingguang</a:t>
            </a:r>
            <a:r>
              <a:rPr lang="en-US" sz="1600" dirty="0">
                <a:solidFill>
                  <a:schemeClr val="bg1"/>
                </a:solidFill>
              </a:rPr>
              <a:t> Cui, Matthew Ward, and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. "Measuring Data Abstraction Quality in </a:t>
            </a:r>
            <a:r>
              <a:rPr lang="en-US" sz="1600" dirty="0" err="1">
                <a:solidFill>
                  <a:schemeClr val="bg1"/>
                </a:solidFill>
              </a:rPr>
              <a:t>Multiresolution</a:t>
            </a:r>
            <a:r>
              <a:rPr lang="en-US" sz="1600" dirty="0">
                <a:solidFill>
                  <a:schemeClr val="bg1"/>
                </a:solidFill>
              </a:rPr>
              <a:t> Visualization," </a:t>
            </a:r>
            <a:r>
              <a:rPr lang="en-US" sz="1600" i="1" dirty="0">
                <a:solidFill>
                  <a:schemeClr val="bg1"/>
                </a:solidFill>
              </a:rPr>
              <a:t>IEEE Transactions on Visualization and Computer Graphics</a:t>
            </a:r>
            <a:r>
              <a:rPr lang="en-US" sz="1600" dirty="0">
                <a:solidFill>
                  <a:schemeClr val="bg1"/>
                </a:solidFill>
              </a:rPr>
              <a:t>, v.12, 2006, p. 709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…(More)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2496578511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209800"/>
            <a:ext cx="4343400" cy="3916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Multivariate data density representation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Recursive data partitioning</a:t>
            </a:r>
          </a:p>
          <a:p>
            <a:r>
              <a:rPr lang="en-US" smtClean="0">
                <a:solidFill>
                  <a:schemeClr val="bg1"/>
                </a:solidFill>
              </a:rPr>
              <a:t>Data binning </a:t>
            </a:r>
            <a:r>
              <a:rPr lang="en-US" dirty="0" smtClean="0">
                <a:solidFill>
                  <a:schemeClr val="bg1"/>
                </a:solidFill>
              </a:rPr>
              <a:t>optimization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Dimensional Stacking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54696" cy="45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0311012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Interactive Stream Views: Visual Analysis of Streaming Data  </a:t>
            </a:r>
            <a:r>
              <a:rPr lang="en-US" sz="2400" dirty="0" smtClean="0">
                <a:solidFill>
                  <a:schemeClr val="bg1"/>
                </a:solidFill>
              </a:rPr>
              <a:t>      (</a:t>
            </a:r>
            <a:r>
              <a:rPr lang="en-US" sz="2400" dirty="0">
                <a:solidFill>
                  <a:schemeClr val="bg1"/>
                </a:solidFill>
              </a:rPr>
              <a:t>CCF-0811510)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$299,968.00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Zaixian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Xie</a:t>
            </a:r>
            <a:r>
              <a:rPr lang="en-US" sz="1600" dirty="0">
                <a:solidFill>
                  <a:schemeClr val="bg1"/>
                </a:solidFill>
              </a:rPr>
              <a:t>. "Towards Exploratory Visualization of Multivariate Streaming Data," </a:t>
            </a:r>
            <a:r>
              <a:rPr lang="en-US" sz="1600" i="1" dirty="0">
                <a:solidFill>
                  <a:schemeClr val="bg1"/>
                </a:solidFill>
              </a:rPr>
              <a:t>IEEE Vis/</a:t>
            </a:r>
            <a:r>
              <a:rPr lang="en-US" sz="1600" i="1" dirty="0" err="1">
                <a:solidFill>
                  <a:schemeClr val="bg1"/>
                </a:solidFill>
              </a:rPr>
              <a:t>InfoVis</a:t>
            </a:r>
            <a:r>
              <a:rPr lang="en-US" sz="1600" i="1" dirty="0">
                <a:solidFill>
                  <a:schemeClr val="bg1"/>
                </a:solidFill>
              </a:rPr>
              <a:t>/VAST Doctoral Colloquium</a:t>
            </a:r>
            <a:r>
              <a:rPr lang="en-US" sz="1600" dirty="0">
                <a:solidFill>
                  <a:schemeClr val="bg1"/>
                </a:solidFill>
              </a:rPr>
              <a:t>, v.1, 2007,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D. Yang, A. </a:t>
            </a:r>
            <a:r>
              <a:rPr lang="en-US" sz="1600" dirty="0" err="1">
                <a:solidFill>
                  <a:schemeClr val="bg1"/>
                </a:solidFill>
              </a:rPr>
              <a:t>Shastri</a:t>
            </a:r>
            <a:r>
              <a:rPr lang="en-US" sz="1600" dirty="0">
                <a:solidFill>
                  <a:schemeClr val="bg1"/>
                </a:solidFill>
              </a:rPr>
              <a:t>, E.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M. Ward. "An optimal strategy for monitoring top-k queries in streaming windows," </a:t>
            </a:r>
            <a:r>
              <a:rPr lang="en-US" sz="1600" i="1" dirty="0">
                <a:solidFill>
                  <a:schemeClr val="bg1"/>
                </a:solidFill>
              </a:rPr>
              <a:t>Proc. EDBT</a:t>
            </a:r>
            <a:r>
              <a:rPr lang="en-US" sz="1600" dirty="0">
                <a:solidFill>
                  <a:schemeClr val="bg1"/>
                </a:solidFill>
              </a:rPr>
              <a:t>, 2011, p. 57.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Yang, Di,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E.A., and Ward, M.. "Neighbor-Based Pattern Detection for Windows Over Streaming Data," </a:t>
            </a:r>
            <a:r>
              <a:rPr lang="en-US" sz="1600" i="1" dirty="0">
                <a:solidFill>
                  <a:schemeClr val="bg1"/>
                </a:solidFill>
              </a:rPr>
              <a:t>Extending Database Technology (EDBT)</a:t>
            </a:r>
            <a:r>
              <a:rPr lang="en-US" sz="1600" dirty="0">
                <a:solidFill>
                  <a:schemeClr val="bg1"/>
                </a:solidFill>
              </a:rPr>
              <a:t>, v.1, 2009,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Z. </a:t>
            </a:r>
            <a:r>
              <a:rPr lang="en-US" sz="1600" dirty="0" err="1">
                <a:solidFill>
                  <a:schemeClr val="bg1"/>
                </a:solidFill>
              </a:rPr>
              <a:t>Xie</a:t>
            </a:r>
            <a:r>
              <a:rPr lang="en-US" sz="1600" dirty="0">
                <a:solidFill>
                  <a:schemeClr val="bg1"/>
                </a:solidFill>
              </a:rPr>
              <a:t>, M. O. Ward, and E.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. "Exploring multivariate data streams using windowing and sampling strategies," </a:t>
            </a:r>
            <a:r>
              <a:rPr lang="en-US" sz="1600" i="1" dirty="0">
                <a:solidFill>
                  <a:schemeClr val="bg1"/>
                </a:solidFill>
              </a:rPr>
              <a:t>Interacting with Temporal Data, CHI'2009 Workshop</a:t>
            </a:r>
            <a:r>
              <a:rPr lang="en-US" sz="1600" dirty="0">
                <a:solidFill>
                  <a:schemeClr val="bg1"/>
                </a:solidFill>
              </a:rPr>
              <a:t>, v.1, 2009, p. 1.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Xie</a:t>
            </a:r>
            <a:r>
              <a:rPr lang="en-US" sz="1600" dirty="0">
                <a:solidFill>
                  <a:schemeClr val="bg1"/>
                </a:solidFill>
              </a:rPr>
              <a:t>, Z., Ward, M.O., and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E.A.. "Visual exploration of stream pattern changes using a data-driven framework," </a:t>
            </a:r>
            <a:r>
              <a:rPr lang="en-US" sz="1600" i="1" dirty="0">
                <a:solidFill>
                  <a:schemeClr val="bg1"/>
                </a:solidFill>
              </a:rPr>
              <a:t>Proc. International Symposium on Visual Computing</a:t>
            </a:r>
            <a:r>
              <a:rPr lang="en-US" sz="1600" dirty="0">
                <a:solidFill>
                  <a:schemeClr val="bg1"/>
                </a:solidFill>
              </a:rPr>
              <a:t>, 2010, p. 522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…(More)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1686435472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Model-Driven Visual Analytics on Streams (IIS-1117139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Huong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Higgins &amp; </a:t>
            </a:r>
            <a:r>
              <a:rPr lang="en-US" sz="2000" dirty="0" err="1">
                <a:solidFill>
                  <a:schemeClr val="bg1"/>
                </a:solidFill>
              </a:rPr>
              <a:t>Elke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</a:t>
            </a:r>
            <a:r>
              <a:rPr lang="en-US" sz="2000" dirty="0" smtClean="0">
                <a:solidFill>
                  <a:schemeClr val="bg1"/>
                </a:solidFill>
              </a:rPr>
              <a:t>515,918.00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Yang</a:t>
            </a:r>
            <a:r>
              <a:rPr lang="en-US" sz="1600" dirty="0">
                <a:solidFill>
                  <a:schemeClr val="bg1"/>
                </a:solidFill>
              </a:rPr>
              <a:t>, Di;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A.; Ward, Matthew O.. "Mining neighbor-based patterns in data streams," </a:t>
            </a:r>
            <a:r>
              <a:rPr lang="en-US" sz="1600" i="1" dirty="0">
                <a:solidFill>
                  <a:schemeClr val="bg1"/>
                </a:solidFill>
              </a:rPr>
              <a:t>INFORMATION SYSTEMS</a:t>
            </a:r>
            <a:r>
              <a:rPr lang="en-US" sz="1600" dirty="0">
                <a:solidFill>
                  <a:schemeClr val="bg1"/>
                </a:solidFill>
              </a:rPr>
              <a:t>, v.38, 2013, p. 331-350.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Z. </a:t>
            </a:r>
            <a:r>
              <a:rPr lang="en-US" sz="1600" dirty="0" err="1">
                <a:solidFill>
                  <a:schemeClr val="bg1"/>
                </a:solidFill>
              </a:rPr>
              <a:t>Guo</a:t>
            </a:r>
            <a:r>
              <a:rPr lang="en-US" sz="1600" dirty="0">
                <a:solidFill>
                  <a:schemeClr val="bg1"/>
                </a:solidFill>
              </a:rPr>
              <a:t>, M. Ward, E.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and C. Ruiz. "Evaluation of a </a:t>
            </a:r>
            <a:r>
              <a:rPr lang="en-US" sz="1600" dirty="0" err="1">
                <a:solidFill>
                  <a:schemeClr val="bg1"/>
                </a:solidFill>
              </a:rPr>
              <a:t>Pointwise</a:t>
            </a:r>
            <a:r>
              <a:rPr lang="en-US" sz="1600" dirty="0">
                <a:solidFill>
                  <a:schemeClr val="bg1"/>
                </a:solidFill>
              </a:rPr>
              <a:t> Local Visual Exploration Method," </a:t>
            </a:r>
            <a:r>
              <a:rPr lang="en-US" sz="1600" i="1" dirty="0">
                <a:solidFill>
                  <a:schemeClr val="bg1"/>
                </a:solidFill>
              </a:rPr>
              <a:t>Tsinghua Science and Technology</a:t>
            </a:r>
            <a:r>
              <a:rPr lang="en-US" sz="1600" dirty="0">
                <a:solidFill>
                  <a:schemeClr val="bg1"/>
                </a:solidFill>
              </a:rPr>
              <a:t>, v.17, 2012, p. 429-439.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Yang, Di;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Elke</a:t>
            </a:r>
            <a:r>
              <a:rPr lang="en-US" sz="1600" dirty="0">
                <a:solidFill>
                  <a:schemeClr val="bg1"/>
                </a:solidFill>
              </a:rPr>
              <a:t> A.; Ward, Matthew O.. "Multiple Query Optimization for Neighbor-Based Pattern Mining Requests over Data Streams," </a:t>
            </a:r>
            <a:r>
              <a:rPr lang="en-US" sz="1600" i="1" dirty="0">
                <a:solidFill>
                  <a:schemeClr val="bg1"/>
                </a:solidFill>
              </a:rPr>
              <a:t>ACM TRANSACTIONS ON DATABASE SYSTEMS</a:t>
            </a:r>
            <a:r>
              <a:rPr lang="en-US" sz="1600" dirty="0">
                <a:solidFill>
                  <a:schemeClr val="bg1"/>
                </a:solidFill>
              </a:rPr>
              <a:t>, v.37, 2012, p. 43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79602"/>
            <a:ext cx="2262254" cy="209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2" y="4706895"/>
            <a:ext cx="3411538" cy="20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60197"/>
            <a:ext cx="1524000" cy="21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4744364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Matt’s Students &amp; Their Babies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143000"/>
            <a:ext cx="39624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rundenst\Desktop\elke\private\matt\DSCF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255" y="914399"/>
            <a:ext cx="6943090" cy="65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430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of current students:</a:t>
            </a:r>
          </a:p>
          <a:p>
            <a:endParaRPr lang="en-US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Kaiyu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Zhao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 Qin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Xika Lin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Matt’s Students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143000"/>
            <a:ext cx="3962400" cy="513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abhishek.mukherji@gmail.com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amanda.jamin@gmail.com; AMartin@nvidia.com;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anil@anilkpatro.com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avani.shastri@oracle.com; benj.lipchak@gmail.com;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boydjr7@gmail.com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Caixia.Jiang@amd.com; charudatta.wad@gmail.com; chris.bentley@amd.com;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debbiepeng@gmail.com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di.yang@oracle.com; gad@ifdi.net; gerosario@yahoo.com;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howraf@gmail.com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jayeshg@gmail.com; jeffl@ics.com; Jing.Yang@uncc.edu;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john.bernard@covidien.com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johnrasku@yahoo.com; josh.cui@gmail.com; kaiyu.zhao@gmail.com;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kenh@microsoft.com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kenh@microsoft.com; nblloyd@gmail.com; punitdoshi@gmail.com;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quyendon@gmail.com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ravi@0sum.org; richard.resnick@genomequest.com; </a:t>
            </a:r>
            <a:r>
              <a:rPr lang="en-US" sz="14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Rtipnis@gmail.Com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shiping@alum.wpi.edu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suresh@paragon-systems.com; walsht@gmail.com;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xiezaixian@hotmail.com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xika@WPI.EDU; xqin@cs.wpi.edu; zhenyguo@gmail.com;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yinghuey.fua@facebook.com;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340349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iyuzhao\Dropbox\xmdvwi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6" y="1836185"/>
            <a:ext cx="9099444" cy="43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is on Wikipedia!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62632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XmdvTool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also on Wikipedia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kaiyuzhao\Dropbox\xmdvwiki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3504"/>
            <a:ext cx="9127064" cy="43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3299443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481" y="152400"/>
            <a:ext cx="9113520" cy="6705600"/>
            <a:chOff x="30480" y="152400"/>
            <a:chExt cx="18069561" cy="13371028"/>
          </a:xfrm>
        </p:grpSpPr>
        <p:pic>
          <p:nvPicPr>
            <p:cNvPr id="4" name="Picture 2" descr="C:\Users\kaiyuzhao\Desktop\xmdv\New folder\Capture5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32" r="6102"/>
            <a:stretch/>
          </p:blipFill>
          <p:spPr bwMode="auto">
            <a:xfrm>
              <a:off x="30480" y="1676400"/>
              <a:ext cx="8954378" cy="324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kaiyuzhao\Desktop\xmdv\New folder\Capture8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89" b="20189"/>
            <a:stretch/>
          </p:blipFill>
          <p:spPr bwMode="auto">
            <a:xfrm>
              <a:off x="13619064" y="5180959"/>
              <a:ext cx="4364137" cy="41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kaiyuzhao\Desktop\xmdv\New folder\Capture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03" r="12004"/>
            <a:stretch/>
          </p:blipFill>
          <p:spPr bwMode="auto">
            <a:xfrm>
              <a:off x="8153400" y="5180959"/>
              <a:ext cx="5486400" cy="4084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kaiyuzhao\Desktop\xmdv\New folder\Capture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0" y="1676400"/>
              <a:ext cx="8727441" cy="324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kaiyuzhao\Desktop\xmdv\New folder\Captur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" y="9651143"/>
              <a:ext cx="4455160" cy="383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16217" y="152400"/>
              <a:ext cx="5797159" cy="141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prstClr val="white"/>
                  </a:solidFill>
                  <a:latin typeface="Bodoni MT Black" panose="02070A03080606020203" pitchFamily="18" charset="0"/>
                </a:rPr>
                <a:t>XmdvTool</a:t>
              </a:r>
              <a:endParaRPr lang="en-US" sz="4000" dirty="0">
                <a:solidFill>
                  <a:prstClr val="white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09757" y="304344"/>
              <a:ext cx="4683782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Arial Rounded MT Bold" panose="020F07040305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 Years Since 1994</a:t>
              </a:r>
              <a:endParaRPr lang="en-US" dirty="0">
                <a:solidFill>
                  <a:prstClr val="white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149" y="9651143"/>
              <a:ext cx="3886200" cy="386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9064" y="9651143"/>
              <a:ext cx="4440336" cy="387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858" y="9651143"/>
              <a:ext cx="4454696" cy="386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kaiyuzhao\Pictures\Picture1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84"/>
            <a:stretch/>
          </p:blipFill>
          <p:spPr bwMode="auto">
            <a:xfrm>
              <a:off x="216217" y="5105400"/>
              <a:ext cx="5117783" cy="454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302750" y="5181600"/>
              <a:ext cx="2698250" cy="4343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“It </a:t>
              </a:r>
              <a:r>
                <a:rPr lang="en-US" sz="1400" b="1" dirty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is always exciting to work with </a:t>
              </a:r>
              <a:r>
                <a:rPr lang="en-US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others … </a:t>
              </a:r>
              <a:r>
                <a:rPr lang="en-US" sz="1400" b="1" dirty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to see their </a:t>
              </a:r>
              <a:r>
                <a:rPr lang="en-US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data </a:t>
              </a:r>
              <a:r>
                <a:rPr lang="en-US" sz="1400" b="1" dirty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in new </a:t>
              </a:r>
              <a:r>
                <a:rPr lang="en-US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ways … and help them </a:t>
              </a:r>
              <a:r>
                <a:rPr lang="en-US" sz="1400" b="1" dirty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understand their data in a way that is much </a:t>
              </a:r>
              <a:r>
                <a:rPr lang="en-US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richer…”</a:t>
              </a:r>
            </a:p>
            <a:p>
              <a:pPr algn="just"/>
              <a:endParaRPr lang="en-US" sz="1400" b="1" dirty="0" smtClean="0">
                <a:solidFill>
                  <a:prstClr val="whit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r"/>
              <a:r>
                <a:rPr lang="en-US" altLang="zh-CN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—</a:t>
              </a:r>
              <a:r>
                <a:rPr lang="en-US" sz="1400" b="1" dirty="0" smtClean="0">
                  <a:solidFill>
                    <a:prstClr val="white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Matthew O. Ward</a:t>
              </a:r>
              <a:endParaRPr lang="en-US" sz="1400" b="1" dirty="0">
                <a:solidFill>
                  <a:prstClr val="whit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81442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iyuzhao\Desktop\xmdv\New folder\Capture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2" r="6102"/>
          <a:stretch/>
        </p:blipFill>
        <p:spPr bwMode="auto">
          <a:xfrm>
            <a:off x="76200" y="838200"/>
            <a:ext cx="8954378" cy="32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Coordinates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1828800" y="4191000"/>
            <a:ext cx="6858000" cy="2362200"/>
          </a:xfrm>
        </p:spPr>
        <p:txBody>
          <a:bodyPr vert="horz"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tatistical aggregation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based coloring translucency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 zooming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scaling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masking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77181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Hierarchical Visualization Techniques for Data Mining (IIS-9732897)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$311,804.00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Y. </a:t>
            </a:r>
            <a:r>
              <a:rPr lang="en-US" sz="1600" dirty="0" err="1">
                <a:solidFill>
                  <a:schemeClr val="bg1"/>
                </a:solidFill>
              </a:rPr>
              <a:t>Fua</a:t>
            </a:r>
            <a:r>
              <a:rPr lang="en-US" sz="1600" dirty="0">
                <a:solidFill>
                  <a:schemeClr val="bg1"/>
                </a:solidFill>
              </a:rPr>
              <a:t>, M. O. Ward, and E.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. "Navigating Hierarchies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Structure-Based Brushes", 09/01/1998-08/01/1999, "</a:t>
            </a:r>
            <a:r>
              <a:rPr lang="en-US" sz="1600" i="1" dirty="0">
                <a:solidFill>
                  <a:schemeClr val="bg1"/>
                </a:solidFill>
              </a:rPr>
              <a:t>Proc. IEEE Symposium on Information Visualization"</a:t>
            </a:r>
            <a:r>
              <a:rPr lang="en-US" sz="1600" dirty="0">
                <a:solidFill>
                  <a:schemeClr val="bg1"/>
                </a:solidFill>
              </a:rPr>
              <a:t>,  1999, "IEEE Computer Society Press".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Y. </a:t>
            </a:r>
            <a:r>
              <a:rPr lang="en-US" sz="1600" dirty="0" err="1">
                <a:solidFill>
                  <a:schemeClr val="bg1"/>
                </a:solidFill>
              </a:rPr>
              <a:t>Fua</a:t>
            </a:r>
            <a:r>
              <a:rPr lang="en-US" sz="1600" dirty="0">
                <a:solidFill>
                  <a:schemeClr val="bg1"/>
                </a:solidFill>
              </a:rPr>
              <a:t>, M. O. Ward, and E.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. "Hierarchical Parallel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Coordinates for Visualizing Large Multivariate Data Sets", 09/01/1998-08/01/1999, "</a:t>
            </a:r>
            <a:r>
              <a:rPr lang="en-US" sz="1600" i="1" dirty="0">
                <a:solidFill>
                  <a:schemeClr val="bg1"/>
                </a:solidFill>
              </a:rPr>
              <a:t>Proc. IEEE Conference on Visualization"</a:t>
            </a:r>
            <a:r>
              <a:rPr lang="en-US" sz="1600" dirty="0">
                <a:solidFill>
                  <a:schemeClr val="bg1"/>
                </a:solidFill>
              </a:rPr>
              <a:t>,  1999, "IEEE Computer Society Press".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Y. </a:t>
            </a:r>
            <a:r>
              <a:rPr lang="en-US" sz="1600" dirty="0" err="1">
                <a:solidFill>
                  <a:schemeClr val="bg1"/>
                </a:solidFill>
              </a:rPr>
              <a:t>Fua</a:t>
            </a:r>
            <a:r>
              <a:rPr lang="en-US" sz="1600" dirty="0">
                <a:solidFill>
                  <a:schemeClr val="bg1"/>
                </a:solidFill>
              </a:rPr>
              <a:t>. "Hierarchical Parallel Coordinates", 09/01/1998-08/01/1999,  1999, "M.S. Thesis, WPI Computer Science Department".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Y. </a:t>
            </a:r>
            <a:r>
              <a:rPr lang="en-US" sz="1600" dirty="0" err="1">
                <a:solidFill>
                  <a:schemeClr val="bg1"/>
                </a:solidFill>
              </a:rPr>
              <a:t>Fua</a:t>
            </a:r>
            <a:r>
              <a:rPr lang="en-US" sz="1600" dirty="0">
                <a:solidFill>
                  <a:schemeClr val="bg1"/>
                </a:solidFill>
              </a:rPr>
              <a:t>. "Hierarchical Parallel Coordinates", 09/01/2000-08/01/2001,  1999, "M.S. Thesis, WPI Computer Science Department".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Daniel </a:t>
            </a:r>
            <a:r>
              <a:rPr lang="en-US" sz="1600" dirty="0" err="1">
                <a:solidFill>
                  <a:schemeClr val="bg1"/>
                </a:solidFill>
              </a:rPr>
              <a:t>Stroe</a:t>
            </a:r>
            <a:r>
              <a:rPr lang="en-US" sz="1600" dirty="0">
                <a:solidFill>
                  <a:schemeClr val="bg1"/>
                </a:solidFill>
              </a:rPr>
              <a:t>. "Scalable Visual Hierarchy Exploration", 09/01/2000-08/01/2001,  2000, "M.S. Thesis, Worcester Polytechnic Institute Computer Science Department</a:t>
            </a:r>
            <a:r>
              <a:rPr lang="en-US" sz="1600" dirty="0" smtClean="0">
                <a:solidFill>
                  <a:schemeClr val="bg1"/>
                </a:solidFill>
              </a:rPr>
              <a:t>".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…(More)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307945373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kaiyuzhao\Desktop\xmdv\New folder\Captur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727441" cy="32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8229600" cy="2057400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mapping between multivariate tuples and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polylines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Range brushing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in/out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Parallel Coordinates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7015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Large-Scale Data Visualization and Management (IRIS-9729878)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Principal Investigator:</a:t>
            </a:r>
            <a:r>
              <a:rPr lang="en-US" sz="2000" dirty="0" smtClean="0">
                <a:solidFill>
                  <a:schemeClr val="bg1"/>
                </a:solidFill>
              </a:rPr>
              <a:t> Matthew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Co-</a:t>
            </a:r>
            <a:r>
              <a:rPr lang="en-US" sz="2000" i="1" u="sng" dirty="0">
                <a:solidFill>
                  <a:schemeClr val="bg1"/>
                </a:solidFill>
              </a:rPr>
              <a:t>Principal </a:t>
            </a:r>
            <a:r>
              <a:rPr lang="en-US" sz="2000" i="1" u="sng" dirty="0" smtClean="0">
                <a:solidFill>
                  <a:schemeClr val="bg1"/>
                </a:solidFill>
              </a:rPr>
              <a:t>Investigator: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Maria </a:t>
            </a:r>
            <a:r>
              <a:rPr lang="en-US" sz="2000" dirty="0" smtClean="0">
                <a:solidFill>
                  <a:schemeClr val="bg1"/>
                </a:solidFill>
              </a:rPr>
              <a:t>Cruz &amp; </a:t>
            </a:r>
            <a:r>
              <a:rPr lang="en-US" sz="2000" dirty="0" err="1" smtClean="0">
                <a:solidFill>
                  <a:schemeClr val="bg1"/>
                </a:solidFill>
              </a:rPr>
              <a:t>Elke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Rundensteiner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u="sng" dirty="0" smtClean="0">
                <a:solidFill>
                  <a:schemeClr val="bg1"/>
                </a:solidFill>
              </a:rPr>
              <a:t>Amount</a:t>
            </a:r>
            <a:r>
              <a:rPr lang="en-US" sz="2000" i="1" u="sng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$68,000.00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I. F. Cruz (Founding editor). "ACM SIGMOD Digital Symposium Collection", 01/01/1998-12/31/2000, , I. F. Cruz (Founding editor)"</a:t>
            </a:r>
            <a:r>
              <a:rPr lang="en-US" sz="1600" i="1" dirty="0">
                <a:solidFill>
                  <a:schemeClr val="bg1"/>
                </a:solidFill>
              </a:rPr>
              <a:t>ACM SIGMOD Digital Symposium Collection"</a:t>
            </a:r>
            <a:r>
              <a:rPr lang="en-US" sz="1600" dirty="0">
                <a:solidFill>
                  <a:schemeClr val="bg1"/>
                </a:solidFill>
              </a:rPr>
              <a:t>,  1999, "ACM".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I. F. Cruz. "Special Issue on User Interfaces for Digital Libraries", 01/01/1998-12/31/2000,  1999, "Int. J. on Digital Libraries 2(2-3), 1999".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I. F. Cruz, Kim Marriott, Pascal Van </a:t>
            </a:r>
            <a:r>
              <a:rPr lang="en-US" sz="1600" dirty="0" err="1">
                <a:solidFill>
                  <a:schemeClr val="bg1"/>
                </a:solidFill>
              </a:rPr>
              <a:t>Hentenryck</a:t>
            </a:r>
            <a:r>
              <a:rPr lang="en-US" sz="1600" dirty="0">
                <a:solidFill>
                  <a:schemeClr val="bg1"/>
                </a:solidFill>
              </a:rPr>
              <a:t>. "Special Issue on Constraints for Graphics and Visualization", 01/01/1998-12/31/2000,  1998, "Constraints 3(1) 1998".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E.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Associate Editor. "Special Issue on Database Transformation Technology", 01/01/1998-12/31/2000,  1999, "IEEE Data Engineering </a:t>
            </a:r>
            <a:r>
              <a:rPr lang="en-US" sz="1600" dirty="0" err="1">
                <a:solidFill>
                  <a:schemeClr val="bg1"/>
                </a:solidFill>
              </a:rPr>
              <a:t>Bulletin,IEEE</a:t>
            </a:r>
            <a:r>
              <a:rPr lang="en-US" sz="1600" dirty="0">
                <a:solidFill>
                  <a:schemeClr val="bg1"/>
                </a:solidFill>
              </a:rPr>
              <a:t>, March 1999".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E. A. </a:t>
            </a:r>
            <a:r>
              <a:rPr lang="en-US" sz="1600" dirty="0" err="1">
                <a:solidFill>
                  <a:schemeClr val="bg1"/>
                </a:solidFill>
              </a:rPr>
              <a:t>Rundensteiner</a:t>
            </a:r>
            <a:r>
              <a:rPr lang="en-US" sz="1600" dirty="0">
                <a:solidFill>
                  <a:schemeClr val="bg1"/>
                </a:solidFill>
              </a:rPr>
              <a:t>, Associate Editor. "Special Issue on Database Technology for E-Commerce", 01/01/1998-12/31/2000,  2000, "IEEE Data Engineering Bulletin, IEEE, March 2000.".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653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Research 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243854108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679</Words>
  <Application>Microsoft Office PowerPoint</Application>
  <PresentationFormat>On-screen Show (4:3)</PresentationFormat>
  <Paragraphs>134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Slide 1</vt:lpstr>
      <vt:lpstr>Interactive Data Visualization: Foundations, Techniques, and Application</vt:lpstr>
      <vt:lpstr>Matt is on Wikipedia!</vt:lpstr>
      <vt:lpstr>XmdvTool is also on Wikipedia</vt:lpstr>
      <vt:lpstr>Slide 5</vt:lpstr>
      <vt:lpstr>Hierarchical Parallel Coordinates</vt:lpstr>
      <vt:lpstr>Slide 7</vt:lpstr>
      <vt:lpstr>Flat Parallel Coordinates</vt:lpstr>
      <vt:lpstr>Slide 9</vt:lpstr>
      <vt:lpstr>Visual Hierarchical Dimension Reduction</vt:lpstr>
      <vt:lpstr>Pixel Oriented Display</vt:lpstr>
      <vt:lpstr>Slide 12</vt:lpstr>
      <vt:lpstr>Hierarchical Starglyph Display</vt:lpstr>
      <vt:lpstr>Flat Starglyph Representation</vt:lpstr>
      <vt:lpstr>Slide 15</vt:lpstr>
      <vt:lpstr>Hiearchical Scatter Plot</vt:lpstr>
      <vt:lpstr>Flat Scatterplot Matrices</vt:lpstr>
      <vt:lpstr>Slide 18</vt:lpstr>
      <vt:lpstr>Structure Based Brushing</vt:lpstr>
      <vt:lpstr>Slide 20</vt:lpstr>
      <vt:lpstr>Dimensional Stacking</vt:lpstr>
      <vt:lpstr>Slide 22</vt:lpstr>
      <vt:lpstr>Slide 23</vt:lpstr>
      <vt:lpstr>Matt’s Students &amp; Their Babies </vt:lpstr>
      <vt:lpstr>Matt’s Students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Kaiyu Zhao</dc:creator>
  <cp:lastModifiedBy>Xiao Qin</cp:lastModifiedBy>
  <cp:revision>53</cp:revision>
  <dcterms:created xsi:type="dcterms:W3CDTF">2006-08-16T00:00:00Z</dcterms:created>
  <dcterms:modified xsi:type="dcterms:W3CDTF">2014-09-30T13:57:18Z</dcterms:modified>
</cp:coreProperties>
</file>